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56" r:id="rId2"/>
    <p:sldId id="282" r:id="rId3"/>
    <p:sldId id="258" r:id="rId4"/>
    <p:sldId id="307" r:id="rId5"/>
    <p:sldId id="259" r:id="rId6"/>
    <p:sldId id="260" r:id="rId7"/>
    <p:sldId id="312" r:id="rId8"/>
    <p:sldId id="324" r:id="rId9"/>
    <p:sldId id="325" r:id="rId10"/>
    <p:sldId id="326" r:id="rId11"/>
    <p:sldId id="308" r:id="rId12"/>
    <p:sldId id="311" r:id="rId13"/>
    <p:sldId id="323" r:id="rId14"/>
    <p:sldId id="313" r:id="rId15"/>
    <p:sldId id="314" r:id="rId16"/>
    <p:sldId id="315" r:id="rId17"/>
    <p:sldId id="316" r:id="rId18"/>
    <p:sldId id="317" r:id="rId19"/>
    <p:sldId id="309" r:id="rId20"/>
    <p:sldId id="319" r:id="rId21"/>
    <p:sldId id="321" r:id="rId22"/>
    <p:sldId id="320" r:id="rId23"/>
    <p:sldId id="322" r:id="rId24"/>
    <p:sldId id="318" r:id="rId25"/>
    <p:sldId id="327" r:id="rId26"/>
    <p:sldId id="328" r:id="rId27"/>
  </p:sldIdLst>
  <p:sldSz cx="9144000" cy="6858000" type="screen4x3"/>
  <p:notesSz cx="6858000" cy="91074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264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3D91C4-B159-49FE-AE0A-AB96AFD3D2D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028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F646C-27B2-4ABB-A42D-A58D2E6F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405D-D404-4C23-B119-5D397492899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2650-DA8D-4314-A252-E1D95CD07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C43D-F9F9-4A55-8842-F94C2C9CCD57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C4C8-A617-48FD-A4DE-19FF5780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0397-BE08-4658-BB42-EE31575B7D6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BC8A-ED69-4521-8B28-C37E234EB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2E40-0CBE-4C2B-9052-8E76CE561486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11DA-FE1B-4E2F-82FA-B8AC8AB9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8681-6497-4BA6-B661-D6F3181DD40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126C-08D0-48DD-8B2A-457E6EAF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7E1A-B93C-49CB-996C-F3638DC8652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CF7E-9A8E-4586-B4F7-5783B776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B8FF-4093-44EF-8639-5DB3E5370D0C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F1D0-74A0-4C78-9B08-4A8D499C6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0044-9755-4943-9491-920DE5843FC2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7076-E2FF-4767-8555-3EAE7B01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BC42-A2CD-4D12-90D1-CEF07DED4A9B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4DDF-B90F-4E95-A899-1CA95CF4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FA4D-2036-4644-8B4B-E69315479F6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A847-FF26-4FF0-AD9A-0358A226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F6B0-06CD-4079-BF7C-06C5650E7ED8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00A9-FDB4-4DF5-94FE-E96BC6D0E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733BA6-1D48-4A0D-9CE8-6E2C4C535233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8E10C-7816-49B2-A3EB-8177D7CC9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Modern No. 20" pitchFamily="18" charset="0"/>
              </a:rPr>
              <a:t>Rhetoric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the art of using </a:t>
            </a:r>
          </a:p>
          <a:p>
            <a:pPr eaLnBrk="1" hangingPunct="1"/>
            <a:r>
              <a:rPr lang="en-US" b="1" i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language to persuade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/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endParaRPr lang="en-US" sz="6000" b="1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0010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Sense of Identity</a:t>
            </a:r>
          </a:p>
          <a:p>
            <a:pPr algn="l" eaLnBrk="1" hangingPunct="1"/>
            <a:endParaRPr lang="en-US" sz="3600" b="1" u="sng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Handwriting - Dakota"/>
                <a:ea typeface="Handwriting - Dakota"/>
                <a:cs typeface="Handwriting - Dakota"/>
              </a:rPr>
              <a:t>“Americans do not tolerate </a:t>
            </a:r>
          </a:p>
          <a:p>
            <a:pPr algn="l" eaLnBrk="1" hangingPunct="1"/>
            <a:r>
              <a:rPr lang="en-US" sz="3600" b="1" dirty="0">
                <a:solidFill>
                  <a:schemeClr val="tx1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Handwriting - Dakota"/>
                <a:ea typeface="Handwriting - Dakota"/>
                <a:cs typeface="Handwriting - Dakota"/>
              </a:rPr>
              <a:t>       injustice.”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28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Ethos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7864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48529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2. </a:t>
            </a:r>
            <a:r>
              <a:rPr lang="en-US" sz="6000" b="1" dirty="0" smtClean="0">
                <a:solidFill>
                  <a:srgbClr val="FFFF00"/>
                </a:solidFill>
                <a:latin typeface="Modern No. 20" pitchFamily="18" charset="0"/>
              </a:rPr>
              <a:t>Logos</a:t>
            </a: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143000" y="2476500"/>
            <a:ext cx="7162800" cy="1752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a speaker or writer’s</a:t>
            </a:r>
          </a:p>
          <a:p>
            <a:pPr algn="l" eaLnBrk="1" hangingPunct="1"/>
            <a:r>
              <a:rPr lang="en-US" sz="3600" b="1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ppeal to logic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54378"/>
            <a:ext cx="2714625" cy="41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990600"/>
            <a:ext cx="6267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/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endParaRPr lang="en-US" sz="6000" b="1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6962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If-then statements 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28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“If you study regularly, then 	you will 	score higher on 	the 	test than if you just cram the 	night before.”</a:t>
            </a:r>
          </a:p>
          <a:p>
            <a:pPr algn="l" eaLnBrk="1" hangingPunct="1">
              <a:buFontTx/>
              <a:buChar char="-"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</a:t>
            </a:r>
            <a:r>
              <a:rPr lang="en-US" sz="3600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13294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6962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Statistics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“Students who studied without 	their phones nearby scored 30% 	higher than those who had their 	phones nearby.”</a:t>
            </a:r>
          </a:p>
          <a:p>
            <a:pPr algn="l" eaLnBrk="1" hangingPunct="1">
              <a:buFontTx/>
              <a:buChar char="-"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</a:t>
            </a:r>
            <a:r>
              <a:rPr lang="en-US" sz="3600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9418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6962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Anecdotes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“One time I tried to pull an all-	</a:t>
            </a:r>
            <a:r>
              <a:rPr lang="en-US" sz="3600" b="1" dirty="0" err="1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nighter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to study, but I fell asleep 	during the exam the next day.”</a:t>
            </a:r>
          </a:p>
          <a:p>
            <a:pPr algn="l" eaLnBrk="1" hangingPunct="1">
              <a:buFontTx/>
              <a:buChar char="-"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</a:t>
            </a:r>
            <a:r>
              <a:rPr lang="en-US" sz="3600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39701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Historical Examples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“Students from 30 years ago, 	who did not have the distractions 	of social media and video games, 	were able to focus for longer 	periods of time.”</a:t>
            </a:r>
          </a:p>
          <a:p>
            <a:pPr algn="l" eaLnBrk="1" hangingPunct="1">
              <a:buFontTx/>
              <a:buChar char="-"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</a:t>
            </a:r>
            <a:r>
              <a:rPr lang="en-US" sz="3600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40642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Concessions</a:t>
            </a:r>
            <a:r>
              <a:rPr lang="en-US" sz="36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</a:p>
          <a:p>
            <a:pPr algn="l" eaLnBrk="1" hangingPunct="1"/>
            <a:r>
              <a:rPr lang="en-US" sz="3600" b="1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(or anticipate the counter-point)</a:t>
            </a:r>
            <a:endParaRPr lang="en-US" sz="3600" b="1" u="sng" dirty="0" smtClean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“</a:t>
            </a:r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While you may be thinking that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things </a:t>
            </a:r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have changed since this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study</a:t>
            </a:r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, according to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recent 	research</a:t>
            </a:r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, the surprising truth is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that</a:t>
            </a:r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…”</a:t>
            </a:r>
          </a:p>
          <a:p>
            <a:pPr algn="l" eaLnBrk="1" hangingPunct="1">
              <a:buFontTx/>
              <a:buChar char="-"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</a:t>
            </a:r>
            <a:r>
              <a:rPr lang="en-US" sz="3600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61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Rhetorical Questions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“How are you supposed to retain 	academic information with the 	your favorite TV show playing 	and with your phone dinging 	with text messages?”</a:t>
            </a:r>
            <a:endParaRPr lang="en-US" sz="36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>
              <a:buFontTx/>
              <a:buChar char="-"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</a:t>
            </a:r>
            <a:r>
              <a:rPr lang="en-US" sz="3600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3973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48529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3. </a:t>
            </a:r>
            <a:r>
              <a:rPr lang="en-US" sz="6000" b="1" dirty="0" smtClean="0">
                <a:solidFill>
                  <a:srgbClr val="FFFF00"/>
                </a:solidFill>
                <a:latin typeface="Modern No. 20" pitchFamily="18" charset="0"/>
              </a:rPr>
              <a:t>Pathos</a:t>
            </a: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143000" y="2476500"/>
            <a:ext cx="7162800" cy="1752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a speaker or writer’s</a:t>
            </a:r>
          </a:p>
          <a:p>
            <a:pPr eaLnBrk="1" hangingPunct="1"/>
            <a:r>
              <a:rPr lang="en-US" sz="3600" b="1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a</a:t>
            </a:r>
            <a:r>
              <a:rPr lang="en-US" sz="36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ppeal to emotions</a:t>
            </a:r>
          </a:p>
        </p:txBody>
      </p:sp>
    </p:spTree>
    <p:extLst>
      <p:ext uri="{BB962C8B-B14F-4D97-AF65-F5344CB8AC3E}">
        <p14:creationId xmlns:p14="http://schemas.microsoft.com/office/powerpoint/2010/main" val="36057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2133600"/>
            <a:ext cx="7315200" cy="3657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What is meant by </a:t>
            </a:r>
            <a:r>
              <a:rPr lang="en-US" sz="2800" b="1" i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rhetorical appeal</a:t>
            </a:r>
            <a:r>
              <a:rPr lang="en-US" sz="28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?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How can an author use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i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ethos, logos, and pathos</a:t>
            </a:r>
            <a:endParaRPr lang="en-US" sz="28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to shape and strengthen his argument?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14338" name="Title 1"/>
          <p:cNvSpPr>
            <a:spLocks/>
          </p:cNvSpPr>
          <p:nvPr/>
        </p:nvSpPr>
        <p:spPr bwMode="auto">
          <a:xfrm>
            <a:off x="685800" y="914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 smtClean="0">
                <a:latin typeface="Modern No. 20" pitchFamily="18" charset="0"/>
              </a:rPr>
              <a:t>Guiding Questions :</a:t>
            </a:r>
            <a:endParaRPr lang="en-US" sz="6000" b="1" dirty="0"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3543300" cy="48768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Emotive Words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endParaRPr lang="en-US" sz="36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Pathos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1252"/>
          <a:stretch/>
        </p:blipFill>
        <p:spPr bwMode="auto">
          <a:xfrm rot="5400000">
            <a:off x="2409660" y="241387"/>
            <a:ext cx="4359354" cy="7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Fear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Pathos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7" y="2438400"/>
            <a:ext cx="791176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3543300" cy="48768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Consequences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Don’t </a:t>
            </a: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Drink</a:t>
            </a: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   &amp; </a:t>
            </a: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 Drive</a:t>
            </a:r>
          </a:p>
          <a:p>
            <a:pPr algn="l" eaLnBrk="1" hangingPunct="1"/>
            <a:endParaRPr lang="en-US" sz="36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Pathos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438400"/>
            <a:ext cx="54768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3543300" cy="48768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Consequences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</a:p>
          <a:p>
            <a:pPr algn="l" eaLnBrk="1" hangingPunct="1"/>
            <a:endParaRPr lang="en-US" sz="36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Pathos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4577687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8" y="1143000"/>
            <a:ext cx="3441192" cy="50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9248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Pity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Pathos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47" y="2033826"/>
            <a:ext cx="4629553" cy="3428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9" y="3048000"/>
            <a:ext cx="4953000" cy="32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559599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609600" y="627964"/>
            <a:ext cx="5638800" cy="432503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How does King use a balance of </a:t>
            </a:r>
            <a:r>
              <a:rPr lang="en-US" sz="44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ethos</a:t>
            </a:r>
            <a:r>
              <a:rPr lang="en-US" sz="44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, </a:t>
            </a:r>
            <a:r>
              <a:rPr lang="en-US" sz="44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logos</a:t>
            </a:r>
            <a:r>
              <a:rPr lang="en-US" sz="44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, and </a:t>
            </a:r>
            <a:r>
              <a:rPr lang="en-US" sz="44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pathos</a:t>
            </a:r>
            <a:endParaRPr lang="en-US" sz="4400" b="1" dirty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in his response to clergymen who called his Birmingham march  “unwise and untimely”?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62075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ctrTitle"/>
          </p:nvPr>
        </p:nvSpPr>
        <p:spPr>
          <a:xfrm>
            <a:off x="4419600" y="990600"/>
            <a:ext cx="4038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Aristotle</a:t>
            </a:r>
            <a:b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</a:br>
            <a:r>
              <a:rPr lang="en-US" dirty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/>
            </a:r>
            <a:br>
              <a:rPr lang="en-US" dirty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</a:br>
            <a: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Greek Philosopher, 4</a:t>
            </a:r>
            <a:r>
              <a:rPr lang="en-US" baseline="30000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 Century 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69327"/>
            <a:ext cx="3300815" cy="4245673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838200" y="-228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Herculanum"/>
                <a:ea typeface="Herculanum"/>
                <a:cs typeface="Herculanum"/>
              </a:rPr>
              <a:t>Who’s to blame?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rculanum"/>
              <a:ea typeface="Herculanum"/>
              <a:cs typeface="Herculan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ctrTitle"/>
          </p:nvPr>
        </p:nvSpPr>
        <p:spPr>
          <a:xfrm>
            <a:off x="4419600" y="990600"/>
            <a:ext cx="4038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Aristotle</a:t>
            </a:r>
            <a:b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</a:br>
            <a:r>
              <a:rPr lang="en-US" dirty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/>
            </a:r>
            <a:br>
              <a:rPr lang="en-US" dirty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</a:br>
            <a: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Greek Philosopher, 4</a:t>
            </a:r>
            <a:r>
              <a:rPr lang="en-US" baseline="30000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Herculanum"/>
                <a:ea typeface="Herculanum"/>
                <a:cs typeface="Herculanum"/>
              </a:rPr>
              <a:t> Century 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69327"/>
            <a:ext cx="3300815" cy="4245673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838200" y="-228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rculanum"/>
              <a:ea typeface="Herculanum"/>
              <a:cs typeface="Herculanum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336207" y="152400"/>
            <a:ext cx="3429000" cy="16764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Handwriting - Dakota"/>
                <a:cs typeface="Handwriting - Dakota"/>
              </a:rPr>
              <a:t>There 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1"/>
                </a:solidFill>
                <a:latin typeface="Handwriting - Dakota"/>
                <a:cs typeface="Handwriting - Dakota"/>
              </a:rPr>
              <a:t>3 modes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Handwriting - Dakota"/>
                <a:cs typeface="Handwriting - Dakota"/>
              </a:rPr>
              <a:t>of persuasion</a:t>
            </a:r>
            <a:endParaRPr lang="en-US" sz="2400" b="1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16318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219200"/>
            <a:ext cx="7772400" cy="42433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>			</a:t>
            </a:r>
            <a:r>
              <a:rPr lang="en-US" sz="6000" b="1" dirty="0" smtClean="0">
                <a:latin typeface="Modern No. 20"/>
                <a:cs typeface="Modern No. 20"/>
              </a:rPr>
              <a:t>1. </a:t>
            </a: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>Ethos</a:t>
            </a:r>
            <a:b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>			</a:t>
            </a:r>
            <a:r>
              <a:rPr lang="en-US" sz="6000" b="1" dirty="0" smtClean="0">
                <a:latin typeface="Modern No. 20"/>
                <a:cs typeface="Modern No. 20"/>
              </a:rPr>
              <a:t>2. </a:t>
            </a: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>Logos</a:t>
            </a:r>
            <a:b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/>
            </a:r>
            <a:b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</a:b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>			</a:t>
            </a:r>
            <a:r>
              <a:rPr lang="en-US" sz="6000" b="1" dirty="0" smtClean="0">
                <a:latin typeface="Modern No. 20"/>
                <a:cs typeface="Modern No. 20"/>
              </a:rPr>
              <a:t>3. </a:t>
            </a:r>
            <a: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  <a:t>Pathos</a:t>
            </a:r>
            <a:br>
              <a:rPr lang="en-US" sz="6000" b="1" dirty="0" smtClean="0">
                <a:solidFill>
                  <a:srgbClr val="FFFF00"/>
                </a:solidFill>
                <a:latin typeface="Modern No. 20"/>
                <a:cs typeface="Modern No. 20"/>
              </a:rPr>
            </a:br>
            <a:endParaRPr lang="en-US" sz="6000" b="1" dirty="0">
              <a:solidFill>
                <a:srgbClr val="FFFF00"/>
              </a:solidFill>
              <a:latin typeface="Modern No. 20"/>
              <a:cs typeface="Modern No.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4852988"/>
          </a:xfrm>
        </p:spPr>
        <p:txBody>
          <a:bodyPr/>
          <a:lstStyle/>
          <a:p>
            <a:pPr algn="l" eaLnBrk="1" hangingPunct="1"/>
            <a:r>
              <a:rPr lang="en-US" sz="6000" b="1" dirty="0" smtClean="0">
                <a:latin typeface="Modern No. 20" pitchFamily="18" charset="0"/>
              </a:rPr>
              <a:t>	1. </a:t>
            </a:r>
            <a:r>
              <a:rPr lang="en-US" sz="6000" b="1" dirty="0" smtClean="0">
                <a:solidFill>
                  <a:srgbClr val="FFFF00"/>
                </a:solidFill>
                <a:latin typeface="Modern No. 20" pitchFamily="18" charset="0"/>
              </a:rPr>
              <a:t>Ethos</a:t>
            </a: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/>
            </a:r>
            <a:br>
              <a:rPr lang="en-US" sz="6000" b="1" dirty="0" smtClean="0">
                <a:latin typeface="Modern No. 20" pitchFamily="18" charset="0"/>
              </a:rPr>
            </a:br>
            <a:r>
              <a:rPr lang="en-US" sz="6000" b="1" dirty="0" smtClean="0">
                <a:latin typeface="Modern No. 20" pitchFamily="18" charset="0"/>
              </a:rPr>
              <a:t>					</a:t>
            </a:r>
            <a:br>
              <a:rPr lang="en-US" sz="6000" b="1" dirty="0" smtClean="0">
                <a:latin typeface="Modern No. 20" pitchFamily="18" charset="0"/>
              </a:rPr>
            </a:br>
            <a:endParaRPr lang="en-US" sz="6000" b="1" dirty="0" smtClean="0">
              <a:latin typeface="Modern No. 20" pitchFamily="18" charset="0"/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143000" y="2476500"/>
            <a:ext cx="7162800" cy="17526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r</a:t>
            </a:r>
            <a:r>
              <a:rPr lang="en-US" sz="3600" b="1" dirty="0" smtClean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elates to a speaker or writer’s</a:t>
            </a:r>
          </a:p>
          <a:p>
            <a:pPr algn="l" eaLnBrk="1" hangingPunct="1"/>
            <a:r>
              <a:rPr lang="en-US" sz="3600" b="1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character, credibility, or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/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endParaRPr lang="en-US" sz="6000" b="1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6962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Credentials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28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Ethos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93066"/>
            <a:ext cx="5029200" cy="3354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r="19435"/>
          <a:stretch/>
        </p:blipFill>
        <p:spPr>
          <a:xfrm>
            <a:off x="1339702" y="2438400"/>
            <a:ext cx="1648047" cy="27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/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endParaRPr lang="en-US" sz="6000" b="1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0010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Relevant personal experience</a:t>
            </a:r>
          </a:p>
          <a:p>
            <a:pPr algn="l" eaLnBrk="1" hangingPunct="1"/>
            <a:endParaRPr lang="en-US" sz="3600" b="1" u="sng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Handwriting - Dakota"/>
                <a:ea typeface="Handwriting - Dakota"/>
                <a:cs typeface="Handwriting - Dakota"/>
              </a:rPr>
              <a:t>“I have done research and 	worked in this field for 20 years.”</a:t>
            </a:r>
          </a:p>
          <a:p>
            <a:pPr algn="l" eaLnBrk="1" hangingPunct="1"/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28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Ethos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21312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243388"/>
          </a:xfrm>
        </p:spPr>
        <p:txBody>
          <a:bodyPr/>
          <a:lstStyle/>
          <a:p>
            <a:pPr algn="l" eaLnBrk="1" hangingPunct="1"/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/>
            </a:r>
            <a:br>
              <a:rPr lang="en-US" sz="6000" b="1" smtClean="0">
                <a:latin typeface="Modern No. 20" pitchFamily="18" charset="0"/>
              </a:rPr>
            </a:br>
            <a:r>
              <a:rPr lang="en-US" sz="6000" b="1" smtClean="0">
                <a:latin typeface="Modern No. 20" pitchFamily="18" charset="0"/>
              </a:rPr>
              <a:t>			</a:t>
            </a:r>
            <a:br>
              <a:rPr lang="en-US" sz="6000" b="1" smtClean="0">
                <a:latin typeface="Modern No. 20" pitchFamily="18" charset="0"/>
              </a:rPr>
            </a:br>
            <a:endParaRPr lang="en-US" sz="6000" b="1" smtClean="0">
              <a:latin typeface="Modern No. 20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8001000" cy="3276600"/>
          </a:xfrm>
        </p:spPr>
        <p:txBody>
          <a:bodyPr/>
          <a:lstStyle/>
          <a:p>
            <a:pPr algn="l" eaLnBrk="1" hangingPunct="1"/>
            <a:r>
              <a:rPr lang="en-US" sz="3600" b="1" u="sng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Testimonials</a:t>
            </a:r>
          </a:p>
          <a:p>
            <a:pPr algn="l" eaLnBrk="1" hangingPunct="1"/>
            <a:endParaRPr lang="en-US" b="1" dirty="0" smtClean="0">
              <a:solidFill>
                <a:schemeClr val="tx1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Handwriting - Dakota"/>
                <a:ea typeface="Handwriting - Dakota"/>
                <a:cs typeface="Handwriting - Dakota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Handwriting - Dakota"/>
                <a:ea typeface="Handwriting - Dakota"/>
                <a:cs typeface="Handwriting - Dakota"/>
              </a:rPr>
              <a:t>    “4 out of 5 dentists use Crest.”</a:t>
            </a:r>
            <a:endParaRPr lang="en-US" b="1" dirty="0">
              <a:solidFill>
                <a:schemeClr val="tx1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3600" b="1" dirty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  <a:p>
            <a:pPr algn="l" eaLnBrk="1" hangingPunct="1"/>
            <a:r>
              <a:rPr lang="en-US" sz="2800" b="1" dirty="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</a:rPr>
              <a:t>	</a:t>
            </a:r>
            <a:endParaRPr lang="en-US" sz="2800" b="1" dirty="0" smtClean="0">
              <a:solidFill>
                <a:srgbClr val="FFFFFF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Handwriting - Dakota"/>
                <a:ea typeface="Handwriting - Dakota"/>
                <a:cs typeface="Handwriting - Dakota"/>
              </a:rPr>
              <a:t>How to recognize Ethos</a:t>
            </a:r>
            <a:endParaRPr lang="en-US" sz="3600" dirty="0">
              <a:solidFill>
                <a:srgbClr val="FFFF00"/>
              </a:solidFill>
              <a:latin typeface="Handwriting - Dakota"/>
              <a:ea typeface="Handwriting - Dakota"/>
              <a:cs typeface="Handwriting - Dakot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23129"/>
            <a:ext cx="4102100" cy="29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204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Rhetoric</vt:lpstr>
      <vt:lpstr>PowerPoint Presentation</vt:lpstr>
      <vt:lpstr>Aristotle  Greek Philosopher, 4th Century BC</vt:lpstr>
      <vt:lpstr>Aristotle  Greek Philosopher, 4th Century BC</vt:lpstr>
      <vt:lpstr>   1. Ethos     2. Logos     3. Pathos </vt:lpstr>
      <vt:lpstr> 1. Ethos        </vt:lpstr>
      <vt:lpstr>         </vt:lpstr>
      <vt:lpstr>         </vt:lpstr>
      <vt:lpstr>         </vt:lpstr>
      <vt:lpstr>         </vt:lpstr>
      <vt:lpstr> 2. Logos        </vt:lpstr>
      <vt:lpstr>PowerPoint Presentation</vt:lpstr>
      <vt:lpstr>         </vt:lpstr>
      <vt:lpstr>         </vt:lpstr>
      <vt:lpstr>         </vt:lpstr>
      <vt:lpstr>         </vt:lpstr>
      <vt:lpstr>         </vt:lpstr>
      <vt:lpstr>         </vt:lpstr>
      <vt:lpstr> 3. Pathos        </vt:lpstr>
      <vt:lpstr>       </vt:lpstr>
      <vt:lpstr>         </vt:lpstr>
      <vt:lpstr>       </vt:lpstr>
      <vt:lpstr>       </vt:lpstr>
      <vt:lpstr>         </vt:lpstr>
      <vt:lpstr>         </vt:lpstr>
      <vt:lpstr>         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</dc:title>
  <dc:creator>Kent Kersten</dc:creator>
  <cp:lastModifiedBy>Unistar</cp:lastModifiedBy>
  <cp:revision>51</cp:revision>
  <cp:lastPrinted>2009-02-20T01:09:46Z</cp:lastPrinted>
  <dcterms:created xsi:type="dcterms:W3CDTF">2013-04-08T00:18:14Z</dcterms:created>
  <dcterms:modified xsi:type="dcterms:W3CDTF">2014-10-27T17:06:21Z</dcterms:modified>
</cp:coreProperties>
</file>